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3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9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0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0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94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4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03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1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9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4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7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3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3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0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6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9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064D-41F0-4CAF-BBF2-20E3C11B7BC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F1DC8-F83F-4B2D-90B3-94898276B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574" y="-156144"/>
            <a:ext cx="11225260" cy="2262781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/>
              <a:t>Стил</a:t>
            </a:r>
            <a:r>
              <a:rPr lang="en-US" sz="4400" dirty="0" err="1"/>
              <a:t>i</a:t>
            </a:r>
            <a:r>
              <a:rPr lang="ru-RU" sz="4400" dirty="0"/>
              <a:t>стика </a:t>
            </a:r>
            <a:r>
              <a:rPr lang="ru-RU" sz="4400" dirty="0" err="1"/>
              <a:t>французької</a:t>
            </a:r>
            <a:r>
              <a:rPr lang="ru-RU" sz="4400" dirty="0"/>
              <a:t> </a:t>
            </a:r>
            <a:r>
              <a:rPr lang="ru-RU" sz="4400" dirty="0" err="1"/>
              <a:t>мови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FD78EC-9D96-4F3A-A1D7-F16D26BE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5304" y="5731717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</a:rPr>
              <a:t>stylistique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</a:rPr>
              <a:t>française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68E99B-5BDA-420D-8F29-37D22E77C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13" y="2389308"/>
            <a:ext cx="5102886" cy="305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7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527CC-F4AA-4426-9306-8118B818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6333"/>
            <a:ext cx="8911687" cy="128089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Мета </a:t>
            </a:r>
            <a:r>
              <a:rPr lang="ru-RU" dirty="0" err="1">
                <a:solidFill>
                  <a:schemeClr val="tx1"/>
                </a:solidFill>
              </a:rPr>
              <a:t>навчальної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дисципл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ни: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8A829-6C4E-410A-8FCD-126780C9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643" y="2049193"/>
            <a:ext cx="9790357" cy="3777622"/>
          </a:xfrm>
        </p:spPr>
        <p:txBody>
          <a:bodyPr/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твори 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сюжет,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дготувати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мовник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школяр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60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0F33F-52C8-4F05-AD23-C0A5FC99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процесі навчання навчальної дисципліни формуються: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EFF211-653C-459D-B09F-DDD9E6FCF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129" y="2182394"/>
            <a:ext cx="9593410" cy="3048001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критичного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т.ч.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якнайкраще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відпoвідають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671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4BCFC-3319-4B47-9FC4-91F0B7FD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91223" cy="1280890"/>
          </a:xfrm>
        </p:spPr>
        <p:txBody>
          <a:bodyPr>
            <a:normAutofit fontScale="90000"/>
          </a:bodyPr>
          <a:lstStyle/>
          <a:p>
            <a:r>
              <a:rPr lang="uk-UA" dirty="0"/>
              <a:t>У результаті вивчення навчальної дисципліни формуються: </a:t>
            </a:r>
            <a:br>
              <a:rPr lang="ru-RU" dirty="0"/>
            </a:br>
            <a:r>
              <a:rPr lang="ru-RU" i="1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91197D-09F8-47CC-8142-A6285C034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критичного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полілінгвальної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методики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43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6231D-0B38-477A-A189-141DEA3E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Курс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стил</a:t>
            </a:r>
            <a:r>
              <a:rPr lang="en-US" dirty="0" err="1"/>
              <a:t>i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en-US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таких тем: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8A448-3CFC-40A7-AD56-DABA03A5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74277"/>
            <a:ext cx="8915400" cy="3777622"/>
          </a:xfrm>
        </p:spPr>
        <p:txBody>
          <a:bodyPr/>
          <a:lstStyle/>
          <a:p>
            <a:r>
              <a:rPr lang="uk-UA" b="1" i="1" dirty="0"/>
              <a:t>С</a:t>
            </a:r>
            <a:r>
              <a:rPr lang="ru-RU" b="1" i="1" dirty="0" err="1"/>
              <a:t>тил</a:t>
            </a:r>
            <a:r>
              <a:rPr lang="uk-UA" b="1" i="1" dirty="0"/>
              <a:t>і</a:t>
            </a:r>
            <a:r>
              <a:rPr lang="ru-RU" b="1" i="1" dirty="0"/>
              <a:t>стик</a:t>
            </a:r>
            <a:r>
              <a:rPr lang="uk-UA" b="1" i="1" dirty="0"/>
              <a:t>а серед лінгвістичних дисциплін та засоби створення стилістичного ефекту.</a:t>
            </a:r>
          </a:p>
          <a:p>
            <a:r>
              <a:rPr lang="uk-UA" b="1" i="1" dirty="0"/>
              <a:t>Стилістика французької мови та її завдання.</a:t>
            </a:r>
          </a:p>
          <a:p>
            <a:r>
              <a:rPr lang="uk-UA" b="1" i="1" dirty="0"/>
              <a:t>Класифікація стилів. </a:t>
            </a:r>
          </a:p>
          <a:p>
            <a:r>
              <a:rPr lang="uk-UA" b="1" i="1" dirty="0"/>
              <a:t>Стилістичні фігури.</a:t>
            </a:r>
          </a:p>
          <a:p>
            <a:r>
              <a:rPr lang="uk-UA" b="1" i="1" dirty="0"/>
              <a:t>Стилістична класифікація фразеологічних висловлювань.</a:t>
            </a:r>
          </a:p>
          <a:p>
            <a:r>
              <a:rPr lang="uk-UA" b="1" i="1" dirty="0" err="1"/>
              <a:t>Емоційно</a:t>
            </a:r>
            <a:r>
              <a:rPr lang="uk-UA" b="1" i="1" dirty="0"/>
              <a:t> забарвлений синтаксис.</a:t>
            </a:r>
          </a:p>
          <a:p>
            <a:r>
              <a:rPr lang="uk-UA" b="1" i="1" dirty="0"/>
              <a:t>Вибір стилістичних прийомів.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2636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85AA0F-54D4-4556-941F-2B2125FB7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138" y="1822828"/>
            <a:ext cx="2083993" cy="321234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C03ED67-488C-4E12-AD51-6C16C4883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23" y="571866"/>
            <a:ext cx="2211227" cy="331684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AC50A2C-4B75-457C-B4A6-DD7CA6718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162" y="3075842"/>
            <a:ext cx="3212343" cy="321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4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41196CD-422C-4DF1-9657-4D69BF07D693}"/>
              </a:ext>
            </a:extLst>
          </p:cNvPr>
          <p:cNvSpPr txBox="1"/>
          <p:nvPr/>
        </p:nvSpPr>
        <p:spPr>
          <a:xfrm>
            <a:off x="9031459" y="504651"/>
            <a:ext cx="19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Métaphore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C98CD-42A5-45D9-BD6F-D7119C86D5CC}"/>
              </a:ext>
            </a:extLst>
          </p:cNvPr>
          <p:cNvSpPr txBox="1"/>
          <p:nvPr/>
        </p:nvSpPr>
        <p:spPr>
          <a:xfrm>
            <a:off x="6499273" y="1252025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Métonymie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27A846-3958-4881-88C7-EB3D6287A81F}"/>
              </a:ext>
            </a:extLst>
          </p:cNvPr>
          <p:cNvSpPr txBox="1"/>
          <p:nvPr/>
        </p:nvSpPr>
        <p:spPr>
          <a:xfrm>
            <a:off x="2091397" y="490583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Comparaison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6C669-DED3-4C56-AB7C-4E8AAC76A5DD}"/>
              </a:ext>
            </a:extLst>
          </p:cNvPr>
          <p:cNvSpPr txBox="1"/>
          <p:nvPr/>
        </p:nvSpPr>
        <p:spPr>
          <a:xfrm>
            <a:off x="9340947" y="2804660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Hyperbole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282DF2-6C7D-4FE3-B270-5A3610B7BA99}"/>
              </a:ext>
            </a:extLst>
          </p:cNvPr>
          <p:cNvSpPr txBox="1"/>
          <p:nvPr/>
        </p:nvSpPr>
        <p:spPr>
          <a:xfrm>
            <a:off x="4515728" y="1842867"/>
            <a:ext cx="198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Style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EF9DCC-67C6-435C-A185-B1F17785A277}"/>
              </a:ext>
            </a:extLst>
          </p:cNvPr>
          <p:cNvSpPr txBox="1"/>
          <p:nvPr/>
        </p:nvSpPr>
        <p:spPr>
          <a:xfrm>
            <a:off x="6096000" y="3015734"/>
            <a:ext cx="246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Allégorie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36B5DE-A393-4B59-9A97-D7E0D8B4F0F4}"/>
              </a:ext>
            </a:extLst>
          </p:cNvPr>
          <p:cNvSpPr txBox="1"/>
          <p:nvPr/>
        </p:nvSpPr>
        <p:spPr>
          <a:xfrm>
            <a:off x="2759610" y="5431916"/>
            <a:ext cx="274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Oxymore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2F6D55-9C18-4DEA-98E2-A78C0D8C105E}"/>
              </a:ext>
            </a:extLst>
          </p:cNvPr>
          <p:cNvSpPr txBox="1"/>
          <p:nvPr/>
        </p:nvSpPr>
        <p:spPr>
          <a:xfrm>
            <a:off x="2759610" y="3067594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Antithèse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944E-9192-4AAE-AD64-81E9257F1F4D}"/>
              </a:ext>
            </a:extLst>
          </p:cNvPr>
          <p:cNvSpPr txBox="1"/>
          <p:nvPr/>
        </p:nvSpPr>
        <p:spPr>
          <a:xfrm>
            <a:off x="8557846" y="4248443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Périphrase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D48D2A-0DB8-4A9D-BB96-81DEE48EF881}"/>
              </a:ext>
            </a:extLst>
          </p:cNvPr>
          <p:cNvSpPr txBox="1"/>
          <p:nvPr/>
        </p:nvSpPr>
        <p:spPr>
          <a:xfrm>
            <a:off x="5317588" y="4389120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Litote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711BEE-CF12-414D-862D-E3B9E7370B1B}"/>
              </a:ext>
            </a:extLst>
          </p:cNvPr>
          <p:cNvSpPr txBox="1"/>
          <p:nvPr/>
        </p:nvSpPr>
        <p:spPr>
          <a:xfrm>
            <a:off x="6991643" y="5801248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Parallélisme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C192B3-DEFE-40BD-882E-0745E7FBB393}"/>
              </a:ext>
            </a:extLst>
          </p:cNvPr>
          <p:cNvSpPr txBox="1"/>
          <p:nvPr/>
        </p:nvSpPr>
        <p:spPr>
          <a:xfrm>
            <a:off x="9734843" y="5431916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Euphémisme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095B01-694F-405C-8C38-8C7B95FDB3C0}"/>
              </a:ext>
            </a:extLst>
          </p:cNvPr>
          <p:cNvSpPr txBox="1"/>
          <p:nvPr/>
        </p:nvSpPr>
        <p:spPr>
          <a:xfrm>
            <a:off x="4431323" y="689317"/>
            <a:ext cx="177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Anaphore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F50978-FFF2-4B65-A1CD-4423EF073640}"/>
              </a:ext>
            </a:extLst>
          </p:cNvPr>
          <p:cNvSpPr txBox="1"/>
          <p:nvPr/>
        </p:nvSpPr>
        <p:spPr>
          <a:xfrm>
            <a:off x="4349259" y="6170580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Synecdoque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528347-3C65-4283-952A-FBF36D3CDC6C}"/>
              </a:ext>
            </a:extLst>
          </p:cNvPr>
          <p:cNvSpPr txBox="1"/>
          <p:nvPr/>
        </p:nvSpPr>
        <p:spPr>
          <a:xfrm>
            <a:off x="10677379" y="4025955"/>
            <a:ext cx="19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Chiasme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1FD033-8021-44CC-9640-BF799479122B}"/>
              </a:ext>
            </a:extLst>
          </p:cNvPr>
          <p:cNvSpPr txBox="1"/>
          <p:nvPr/>
        </p:nvSpPr>
        <p:spPr>
          <a:xfrm>
            <a:off x="2644726" y="4248443"/>
            <a:ext cx="187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Répétition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41951F-CE80-43AC-A4E9-A33BE8F51D62}"/>
              </a:ext>
            </a:extLst>
          </p:cNvPr>
          <p:cNvSpPr txBox="1"/>
          <p:nvPr/>
        </p:nvSpPr>
        <p:spPr>
          <a:xfrm>
            <a:off x="9474591" y="1463012"/>
            <a:ext cx="187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Assonance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F850C1-E2AA-4D96-9F30-D108F2F7BFC9}"/>
              </a:ext>
            </a:extLst>
          </p:cNvPr>
          <p:cNvSpPr txBox="1"/>
          <p:nvPr/>
        </p:nvSpPr>
        <p:spPr>
          <a:xfrm>
            <a:off x="2518117" y="2027533"/>
            <a:ext cx="116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79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36C69-CF23-400D-9869-F22EE150D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113" y="576006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À</a:t>
            </a:r>
            <a:r>
              <a:rPr lang="ru-RU" dirty="0"/>
              <a:t> </a:t>
            </a:r>
            <a:r>
              <a:rPr lang="en-US" dirty="0" err="1"/>
              <a:t>bientôt</a:t>
            </a:r>
            <a:r>
              <a:rPr lang="ru-RU" dirty="0"/>
              <a:t>!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2FB20255-525F-479E-9D62-40E40064A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513" y="2498725"/>
            <a:ext cx="4876800" cy="3048000"/>
          </a:xfrm>
        </p:spPr>
      </p:pic>
    </p:spTree>
    <p:extLst>
      <p:ext uri="{BB962C8B-B14F-4D97-AF65-F5344CB8AC3E}">
        <p14:creationId xmlns:p14="http://schemas.microsoft.com/office/powerpoint/2010/main" val="196824838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328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Стилiстика французької мови</vt:lpstr>
      <vt:lpstr>Мета навчальної дисциплiни: </vt:lpstr>
      <vt:lpstr>У процесі навчання навчальної дисципліни формуються:  </vt:lpstr>
      <vt:lpstr>У результаті вивчення навчальної дисципліни формуються:    </vt:lpstr>
      <vt:lpstr>Курс вивчення стилiки французької мови передбачає вивчення таких тем:</vt:lpstr>
      <vt:lpstr>Презентация PowerPoint</vt:lpstr>
      <vt:lpstr>Презентация PowerPoint</vt:lpstr>
      <vt:lpstr>À bientôt!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Стилiстика французької мови</dc:title>
  <dc:creator>User</dc:creator>
  <cp:lastModifiedBy>User</cp:lastModifiedBy>
  <cp:revision>8</cp:revision>
  <dcterms:created xsi:type="dcterms:W3CDTF">2020-06-03T14:24:05Z</dcterms:created>
  <dcterms:modified xsi:type="dcterms:W3CDTF">2020-06-03T15:46:21Z</dcterms:modified>
</cp:coreProperties>
</file>